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Helvetica Neue"/>
      <p:regular r:id="rId48"/>
      <p:bold r:id="rId49"/>
      <p:italic r:id="rId50"/>
      <p:boldItalic r:id="rId51"/>
    </p:embeddedFont>
    <p:embeddedFont>
      <p:font typeface="Helvetica Neue Light"/>
      <p:regular r:id="rId52"/>
      <p:bold r:id="rId53"/>
      <p:italic r:id="rId54"/>
      <p:boldItalic r:id="rId55"/>
    </p:embeddedFont>
    <p:embeddedFont>
      <p:font typeface="DM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-regular.fntdata"/><Relationship Id="rId47" Type="http://schemas.openxmlformats.org/officeDocument/2006/relationships/slide" Target="slides/slide41.xml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3" Type="http://schemas.openxmlformats.org/officeDocument/2006/relationships/font" Target="fonts/HelveticaNeueLight-bold.fntdata"/><Relationship Id="rId52" Type="http://schemas.openxmlformats.org/officeDocument/2006/relationships/font" Target="fonts/HelveticaNeueLight-regular.fntdata"/><Relationship Id="rId11" Type="http://schemas.openxmlformats.org/officeDocument/2006/relationships/slide" Target="slides/slide5.xml"/><Relationship Id="rId55" Type="http://schemas.openxmlformats.org/officeDocument/2006/relationships/font" Target="fonts/HelveticaNeueLight-boldItalic.fntdata"/><Relationship Id="rId10" Type="http://schemas.openxmlformats.org/officeDocument/2006/relationships/slide" Target="slides/slide4.xml"/><Relationship Id="rId54" Type="http://schemas.openxmlformats.org/officeDocument/2006/relationships/font" Target="fonts/HelveticaNeueLight-italic.fntdata"/><Relationship Id="rId13" Type="http://schemas.openxmlformats.org/officeDocument/2006/relationships/slide" Target="slides/slide7.xml"/><Relationship Id="rId57" Type="http://schemas.openxmlformats.org/officeDocument/2006/relationships/font" Target="fonts/DMSans-bold.fntdata"/><Relationship Id="rId12" Type="http://schemas.openxmlformats.org/officeDocument/2006/relationships/slide" Target="slides/slide6.xml"/><Relationship Id="rId56" Type="http://schemas.openxmlformats.org/officeDocument/2006/relationships/font" Target="fonts/DMSans-regular.fntdata"/><Relationship Id="rId15" Type="http://schemas.openxmlformats.org/officeDocument/2006/relationships/slide" Target="slides/slide9.xml"/><Relationship Id="rId59" Type="http://schemas.openxmlformats.org/officeDocument/2006/relationships/font" Target="fonts/DMSans-boldItalic.fntdata"/><Relationship Id="rId14" Type="http://schemas.openxmlformats.org/officeDocument/2006/relationships/slide" Target="slides/slide8.xml"/><Relationship Id="rId58" Type="http://schemas.openxmlformats.org/officeDocument/2006/relationships/font" Target="fonts/DM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c1a40745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1c1a40745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" name="Google Shape;4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1" name="Google Shape;71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" name="Google Shape;72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6" name="Google Shape;7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0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3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3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p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0" name="Google Shape;20;p6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 1">
  <p:cSld name="SECTION_HEADER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51.png"/><Relationship Id="rId5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Relationship Id="rId4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Relationship Id="rId4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0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Funciones + Stored procedures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" name="Google Shape;116;p40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08.</a:t>
            </a:r>
            <a:r>
              <a:rPr b="0" i="0" lang="es-419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SQL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9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" name="Google Shape;237;p49"/>
          <p:cNvSpPr txBox="1"/>
          <p:nvPr/>
        </p:nvSpPr>
        <p:spPr>
          <a:xfrm>
            <a:off x="473350" y="1450975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Mysql Workbench nos mostrará una ventana para crear una función customizada: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8" name="Google Shape;238;p49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239" name="Google Shape;239;p4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0" name="Google Shape;240;p4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1" name="Google Shape;24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5100" y="1501425"/>
            <a:ext cx="4372676" cy="23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0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7" name="Google Shape;247;p50"/>
          <p:cNvSpPr txBox="1"/>
          <p:nvPr/>
        </p:nvSpPr>
        <p:spPr>
          <a:xfrm>
            <a:off x="473350" y="1374775"/>
            <a:ext cx="7873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Otra opción desde  Mysql Workbench es identificando el botón Create a new function..., ubicado en la Barra de Herramientas superior.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pulsarlo, se abrirá una ventana con la estructura base de una función.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8" name="Google Shape;248;p50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249" name="Google Shape;249;p5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0" name="Google Shape;250;p5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" name="Google Shape;25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950" y="2299150"/>
            <a:ext cx="7086100" cy="16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0"/>
          <p:cNvSpPr/>
          <p:nvPr/>
        </p:nvSpPr>
        <p:spPr>
          <a:xfrm>
            <a:off x="4619734" y="3481475"/>
            <a:ext cx="564000" cy="4566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1"/>
          <p:cNvSpPr txBox="1"/>
          <p:nvPr/>
        </p:nvSpPr>
        <p:spPr>
          <a:xfrm>
            <a:off x="501450" y="990513"/>
            <a:ext cx="731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"/>
              <a:buAutoNum type="arabicPeriod" startAt="2"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la estructura de la función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8" name="Google Shape;258;p51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9" name="Google Shape;259;p51"/>
          <p:cNvSpPr txBox="1"/>
          <p:nvPr/>
        </p:nvSpPr>
        <p:spPr>
          <a:xfrm>
            <a:off x="473350" y="2289175"/>
            <a:ext cx="7873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Creamos la función con su nombre, los parámetros que recibirá, y el valor que retornará.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0" name="Google Shape;260;p51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261" name="Google Shape;261;p5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2" name="Google Shape;262;p5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3" name="Google Shape;263;p51"/>
          <p:cNvSpPr txBox="1"/>
          <p:nvPr/>
        </p:nvSpPr>
        <p:spPr>
          <a:xfrm>
            <a:off x="417525" y="2784950"/>
            <a:ext cx="8109600" cy="70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CREATE FUNCTION</a:t>
            </a:r>
            <a:r>
              <a:rPr b="0" i="0" lang="es-419" sz="13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`calcular_litros_de_pintura`</a:t>
            </a: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0" i="0" lang="es-419" sz="13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largo</a:t>
            </a:r>
            <a:r>
              <a:rPr b="0" i="0" lang="es-419" sz="1350" u="none" cap="none" strike="noStrike">
                <a:solidFill>
                  <a:srgbClr val="5B9BD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INT,</a:t>
            </a:r>
            <a:r>
              <a:rPr b="0" i="0" lang="es-419" sz="1350" u="none" cap="none" strike="noStrike">
                <a:solidFill>
                  <a:srgbClr val="5B9BD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alto</a:t>
            </a: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INT,</a:t>
            </a:r>
            <a:r>
              <a:rPr b="0" i="0" lang="es-419" sz="1350" u="none" cap="none" strike="noStrike">
                <a:solidFill>
                  <a:srgbClr val="4285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total_manos</a:t>
            </a: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INT) RETURNS FLOAT</a:t>
            </a:r>
            <a:endParaRPr b="0" i="0" sz="1350" u="none" cap="none" strike="noStrike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2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" name="Google Shape;269;p52"/>
          <p:cNvSpPr txBox="1"/>
          <p:nvPr/>
        </p:nvSpPr>
        <p:spPr>
          <a:xfrm>
            <a:off x="473350" y="1298575"/>
            <a:ext cx="7873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no usaremos SQL, definimos el tipo de función como NO SQL, y le agregamos el cuerpo a través de BEGIN y END.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0" name="Google Shape;270;p52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271" name="Google Shape;271;p5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2" name="Google Shape;272;p5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3" name="Google Shape;273;p52"/>
          <p:cNvSpPr txBox="1"/>
          <p:nvPr/>
        </p:nvSpPr>
        <p:spPr>
          <a:xfrm>
            <a:off x="417525" y="2403950"/>
            <a:ext cx="8109600" cy="15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CREATE FUNCTION</a:t>
            </a:r>
            <a:r>
              <a:rPr b="0" i="0" lang="es-419" sz="13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`calcular_litros_de_pintura`</a:t>
            </a: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0" i="0" lang="es-419" sz="13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largo</a:t>
            </a:r>
            <a:r>
              <a:rPr b="0" i="0" lang="es-419" sz="1350" u="none" cap="none" strike="noStrike">
                <a:solidFill>
                  <a:srgbClr val="5B9BD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INT,</a:t>
            </a:r>
            <a:r>
              <a:rPr b="0" i="0" lang="es-419" sz="1350" u="none" cap="none" strike="noStrike">
                <a:solidFill>
                  <a:srgbClr val="5B9BD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alto</a:t>
            </a: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INT,</a:t>
            </a:r>
            <a:r>
              <a:rPr b="0" i="0" lang="es-419" sz="1350" u="none" cap="none" strike="noStrike">
                <a:solidFill>
                  <a:srgbClr val="4285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total_manos</a:t>
            </a: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INT) RETURNS FLOAT</a:t>
            </a:r>
            <a:endParaRPr b="0" i="0" sz="1350" u="none" cap="none" strike="noStrike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NO SQL</a:t>
            </a:r>
            <a:endParaRPr b="0" i="0" sz="1300" u="none" cap="none" strike="noStrik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BEGIN</a:t>
            </a:r>
            <a:endParaRPr b="0" i="0" sz="1350" u="none" cap="none" strike="noStrike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b="0" i="0" sz="1350" u="none" cap="none" strike="noStrike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b="0" i="0" sz="1350" u="none" cap="none" strike="noStrike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3"/>
          <p:cNvSpPr txBox="1"/>
          <p:nvPr/>
        </p:nvSpPr>
        <p:spPr>
          <a:xfrm>
            <a:off x="473350" y="1146175"/>
            <a:ext cx="7873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Definimos las variables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resultado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litro_x_m2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A esta última le asignamos el valor 0.10, correspondiente a los Lts de pintura por M</a:t>
            </a:r>
            <a:r>
              <a:rPr b="0" baseline="3000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9" name="Google Shape;279;p53"/>
          <p:cNvSpPr txBox="1"/>
          <p:nvPr/>
        </p:nvSpPr>
        <p:spPr>
          <a:xfrm>
            <a:off x="417525" y="2251550"/>
            <a:ext cx="8109600" cy="20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CREATE FUNCTION</a:t>
            </a:r>
            <a:r>
              <a:rPr b="0" i="0" lang="es-419" sz="13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`calcular_litros_de_pintura`</a:t>
            </a: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0" i="0" lang="es-419" sz="13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largo</a:t>
            </a:r>
            <a:r>
              <a:rPr b="0" i="0" lang="es-419" sz="1350" u="none" cap="none" strike="noStrike">
                <a:solidFill>
                  <a:srgbClr val="5B9BD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INT,</a:t>
            </a:r>
            <a:r>
              <a:rPr b="0" i="0" lang="es-419" sz="1350" u="none" cap="none" strike="noStrike">
                <a:solidFill>
                  <a:srgbClr val="5B9BD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alto</a:t>
            </a: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INT,</a:t>
            </a:r>
            <a:r>
              <a:rPr b="0" i="0" lang="es-419" sz="1350" u="none" cap="none" strike="noStrike">
                <a:solidFill>
                  <a:srgbClr val="4285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total_manos</a:t>
            </a: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INT) RETURNS FLOAT</a:t>
            </a:r>
            <a:endParaRPr b="0" i="0" sz="1350" u="none" cap="none" strike="noStrike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s-419" sz="135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NO SQL</a:t>
            </a:r>
            <a:endParaRPr b="0" i="0" sz="1350" u="none" cap="none" strike="noStrik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BEGIN</a:t>
            </a:r>
            <a:endParaRPr b="0" i="0" sz="1350" u="none" cap="none" strike="noStrike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DECLARE</a:t>
            </a:r>
            <a:r>
              <a:rPr b="0" i="0" lang="es-419" sz="13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resultado </a:t>
            </a: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b="0" i="0" lang="es-419" sz="13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35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s-419" sz="13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	</a:t>
            </a: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DECLARE</a:t>
            </a:r>
            <a:r>
              <a:rPr b="0" i="0" lang="es-419" sz="13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litro_x_m2</a:t>
            </a: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FLOAT</a:t>
            </a:r>
            <a:r>
              <a:rPr b="0" i="0" lang="es-419" sz="13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35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s-419" sz="13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0" i="0" lang="es-419" sz="13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litro_x_m2 = 0.10;</a:t>
            </a:r>
            <a:endParaRPr b="0" i="0" sz="135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s-419" sz="135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b="0" i="0" sz="1350" u="none" cap="none" strike="noStrike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" name="Google Shape;280;p53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1" name="Google Shape;281;p53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282" name="Google Shape;282;p5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3" name="Google Shape;283;p5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4"/>
          <p:cNvSpPr txBox="1"/>
          <p:nvPr/>
        </p:nvSpPr>
        <p:spPr>
          <a:xfrm>
            <a:off x="930550" y="3158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" name="Google Shape;289;p54"/>
          <p:cNvSpPr txBox="1"/>
          <p:nvPr/>
        </p:nvSpPr>
        <p:spPr>
          <a:xfrm>
            <a:off x="397150" y="1146175"/>
            <a:ext cx="7873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Multiplicamos largo * alto. Luego, lo multiplicamos por el total de manos de pintura y, finalmente, por el valor del litro x m2. Retornamos el resultado almacenado en la variable homónima, mediante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90" name="Google Shape;290;p54"/>
          <p:cNvGrpSpPr/>
          <p:nvPr/>
        </p:nvGrpSpPr>
        <p:grpSpPr>
          <a:xfrm>
            <a:off x="517550" y="315886"/>
            <a:ext cx="431074" cy="431074"/>
            <a:chOff x="473351" y="619523"/>
            <a:chExt cx="738900" cy="738900"/>
          </a:xfrm>
        </p:grpSpPr>
        <p:sp>
          <p:nvSpPr>
            <p:cNvPr id="291" name="Google Shape;291;p5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" name="Google Shape;292;p5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54"/>
          <p:cNvSpPr txBox="1"/>
          <p:nvPr/>
        </p:nvSpPr>
        <p:spPr>
          <a:xfrm>
            <a:off x="417525" y="2175350"/>
            <a:ext cx="8109600" cy="228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CREATE FUNCTION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`calcular_litros_de_pintura`</a:t>
            </a: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largo</a:t>
            </a:r>
            <a:r>
              <a:rPr b="0" i="0" lang="es-419" sz="1200" u="none" cap="none" strike="noStrike">
                <a:solidFill>
                  <a:srgbClr val="5B9BD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INT,</a:t>
            </a:r>
            <a:r>
              <a:rPr b="0" i="0" lang="es-419" sz="1200" u="none" cap="none" strike="noStrike">
                <a:solidFill>
                  <a:srgbClr val="5B9BD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alto</a:t>
            </a: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INT,</a:t>
            </a:r>
            <a:r>
              <a:rPr b="0" i="0" lang="es-419" sz="1200" u="none" cap="none" strike="noStrike">
                <a:solidFill>
                  <a:srgbClr val="4285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total_manos</a:t>
            </a: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INT) RETURNS FLOAT</a:t>
            </a:r>
            <a:endParaRPr b="0" i="0" sz="1200" u="none" cap="none" strike="noStrike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s-419" sz="1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NO SQL</a:t>
            </a:r>
            <a:endParaRPr b="0" i="0" sz="1200" u="none" cap="none" strike="noStrik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BEGIN</a:t>
            </a:r>
            <a:endParaRPr b="0" i="0" sz="1200" u="none" cap="none" strike="noStrike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DECLARE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resultado </a:t>
            </a: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	</a:t>
            </a: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DECLARE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litro_x_m2</a:t>
            </a: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FLOAT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litro_x_m2 = 0.10;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resultado = ((largo * alto) * total_manos) * litro_x_m2;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resultado;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b="0" i="0" sz="1200" u="none" cap="none" strike="noStrike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5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"/>
              <a:buAutoNum type="arabicPeriod" startAt="3"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Guardar la función creada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" name="Google Shape;299;p55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0" name="Google Shape;300;p55"/>
          <p:cNvSpPr txBox="1"/>
          <p:nvPr/>
        </p:nvSpPr>
        <p:spPr>
          <a:xfrm>
            <a:off x="445450" y="2003025"/>
            <a:ext cx="2520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Dentro del editor de funciones del MySQL Workbench: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01" name="Google Shape;301;p55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302" name="Google Shape;302;p5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3" name="Google Shape;303;p5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4" name="Google Shape;30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4275" y="1886225"/>
            <a:ext cx="5027825" cy="26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6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0" name="Google Shape;310;p56"/>
          <p:cNvSpPr txBox="1"/>
          <p:nvPr/>
        </p:nvSpPr>
        <p:spPr>
          <a:xfrm>
            <a:off x="445450" y="1013725"/>
            <a:ext cx="8020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pulsar el botón Apply, Mysql Workbench nos pedirá confirmar la estructura del algoritmo, revisando por última vez los parámetros y código de éste.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11" name="Google Shape;311;p56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312" name="Google Shape;312;p5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3" name="Google Shape;313;p5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4" name="Google Shape;31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437" y="1747875"/>
            <a:ext cx="3584135" cy="27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6"/>
          <p:cNvSpPr/>
          <p:nvPr/>
        </p:nvSpPr>
        <p:spPr>
          <a:xfrm>
            <a:off x="3334983" y="4214275"/>
            <a:ext cx="325500" cy="2277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8529" y="1747875"/>
            <a:ext cx="3584134" cy="269386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6"/>
          <p:cNvSpPr/>
          <p:nvPr/>
        </p:nvSpPr>
        <p:spPr>
          <a:xfrm>
            <a:off x="7656991" y="4214275"/>
            <a:ext cx="325500" cy="2277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3" name="Google Shape;323;p57"/>
          <p:cNvSpPr txBox="1"/>
          <p:nvPr/>
        </p:nvSpPr>
        <p:spPr>
          <a:xfrm>
            <a:off x="445450" y="1547125"/>
            <a:ext cx="8020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Nueva función creada 👉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24" name="Google Shape;324;p57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325" name="Google Shape;325;p5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6" name="Google Shape;326;p5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7" name="Google Shape;32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0363" y="1274800"/>
            <a:ext cx="2273983" cy="30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7"/>
          <p:cNvSpPr/>
          <p:nvPr/>
        </p:nvSpPr>
        <p:spPr>
          <a:xfrm>
            <a:off x="5764189" y="3538225"/>
            <a:ext cx="1960800" cy="3306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8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"/>
              <a:buAutoNum type="arabicPeriod" startAt="4"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Probar la función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4" name="Google Shape;334;p58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" name="Google Shape;335;p58"/>
          <p:cNvSpPr txBox="1"/>
          <p:nvPr/>
        </p:nvSpPr>
        <p:spPr>
          <a:xfrm>
            <a:off x="445450" y="2003025"/>
            <a:ext cx="7845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Abramos a continuación una ventana de Script en Mysql Workbench. Luego, escribimos la siguiente sentencia: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36" name="Google Shape;336;p58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337" name="Google Shape;337;p5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8" name="Google Shape;338;p5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9" name="Google Shape;339;p58"/>
          <p:cNvSpPr txBox="1"/>
          <p:nvPr/>
        </p:nvSpPr>
        <p:spPr>
          <a:xfrm>
            <a:off x="417525" y="2632550"/>
            <a:ext cx="8109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calcular_litros_de_pintura</a:t>
            </a: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22</a:t>
            </a: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s-419" sz="1200" u="none" cap="none" strike="noStrike">
                <a:solidFill>
                  <a:srgbClr val="5B9BD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s-419" sz="1200" u="none" cap="none" strike="noStrike">
                <a:solidFill>
                  <a:srgbClr val="4285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es-419" sz="1200" u="none" cap="none" strike="noStrike">
                <a:solidFill>
                  <a:srgbClr val="5B9BD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AS total_pintura</a:t>
            </a: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200" u="none" cap="none" strike="noStrike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1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1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" name="Google Shape;123;p41"/>
          <p:cNvSpPr txBox="1"/>
          <p:nvPr/>
        </p:nvSpPr>
        <p:spPr>
          <a:xfrm>
            <a:off x="3655975" y="2541075"/>
            <a:ext cx="246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" name="Google Shape;124;p41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5" name="Google Shape;345;p59"/>
          <p:cNvSpPr txBox="1"/>
          <p:nvPr/>
        </p:nvSpPr>
        <p:spPr>
          <a:xfrm>
            <a:off x="431500" y="1367925"/>
            <a:ext cx="3162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Finalmente, vemos nuestra función personalizada en acción. Probemos de cambiar los parámetros numéricos, para ir obteniendo otros resultados.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46" name="Google Shape;346;p59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347" name="Google Shape;347;p5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8" name="Google Shape;348;p5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9" name="Google Shape;34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4400" y="1367937"/>
            <a:ext cx="4787799" cy="2275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60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355" name="Google Shape;355;p6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6" name="Google Shape;356;p6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7" name="Google Shape;357;p60"/>
          <p:cNvSpPr txBox="1"/>
          <p:nvPr/>
        </p:nvSpPr>
        <p:spPr>
          <a:xfrm>
            <a:off x="1461300" y="21324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Práctica de funciones SQL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8" name="Google Shape;358;p60"/>
          <p:cNvSpPr txBox="1"/>
          <p:nvPr/>
        </p:nvSpPr>
        <p:spPr>
          <a:xfrm>
            <a:off x="987300" y="41539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9" name="Google Shape;359;p60"/>
          <p:cNvSpPr txBox="1"/>
          <p:nvPr/>
        </p:nvSpPr>
        <p:spPr>
          <a:xfrm>
            <a:off x="987300" y="34047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Practicarás la creación de funciones sobre la base de datos Gamers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61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365" name="Google Shape;365;p6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6" name="Google Shape;366;p61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7" name="Google Shape;367;p61"/>
          <p:cNvSpPr txBox="1"/>
          <p:nvPr/>
        </p:nvSpPr>
        <p:spPr>
          <a:xfrm>
            <a:off x="501450" y="1234150"/>
            <a:ext cx="795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Práctica de funciones SQL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8" name="Google Shape;36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1"/>
          <p:cNvSpPr txBox="1"/>
          <p:nvPr/>
        </p:nvSpPr>
        <p:spPr>
          <a:xfrm>
            <a:off x="549525" y="2329950"/>
            <a:ext cx="8223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 una nueva función en la DB GAMERS, llamada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get_game()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obtener el nombre del videojuego, pasándole a dicha función el parámetro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id_game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👉Los nombres de los videojuegos se encuentran en la tabla game.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👉Luego, debes crear una consulta del tipo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sobre la tabla game, obteniendo sólo el name del videojuego.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0" name="Google Shape;370;p6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2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6" name="Google Shape;376;p62"/>
          <p:cNvSpPr txBox="1"/>
          <p:nvPr/>
        </p:nvSpPr>
        <p:spPr>
          <a:xfrm>
            <a:off x="473350" y="18547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Veamos cómo implementar Stored Procedure simple.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77" name="Google Shape;377;p62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78" name="Google Shape;378;p6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9" name="Google Shape;379;p6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3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S.P. simple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5" name="Google Shape;385;p63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6" name="Google Shape;386;p63"/>
          <p:cNvSpPr txBox="1"/>
          <p:nvPr/>
        </p:nvSpPr>
        <p:spPr>
          <a:xfrm>
            <a:off x="473350" y="2060575"/>
            <a:ext cx="3199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Desarrollaremos a continuación  un Procedimiento Almacenado simple.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mismo listará los videojuegos que se encuentran en la tabla game.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87" name="Google Shape;387;p63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388" name="Google Shape;388;p6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9" name="Google Shape;389;p6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0" name="Google Shape;39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7475" y="2043100"/>
            <a:ext cx="4899325" cy="2098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4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6" name="Google Shape;396;p64"/>
          <p:cNvSpPr txBox="1"/>
          <p:nvPr/>
        </p:nvSpPr>
        <p:spPr>
          <a:xfrm>
            <a:off x="473350" y="2060575"/>
            <a:ext cx="4627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el apartado Stored Procedures del esquema gamers, hacemos clic con el botón secundario del mouse y seleccionamos del menú contextual, la opción Create Stored Procedure...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97" name="Google Shape;397;p64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398" name="Google Shape;398;p6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9" name="Google Shape;399;p6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0" name="Google Shape;400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9650" y="899386"/>
            <a:ext cx="2585826" cy="3424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5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6" name="Google Shape;406;p65"/>
          <p:cNvSpPr txBox="1"/>
          <p:nvPr/>
        </p:nvSpPr>
        <p:spPr>
          <a:xfrm>
            <a:off x="473350" y="1755775"/>
            <a:ext cx="33747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creará una pestaña nueva en Mysql Workbench con la estructura básica del Stored Procedure.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Reemplazamos el nombre por defecto, por el de sp_get_games.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07" name="Google Shape;407;p65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408" name="Google Shape;408;p6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9" name="Google Shape;409;p6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0" name="Google Shape;41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4250" y="1487300"/>
            <a:ext cx="4569751" cy="23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6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66"/>
          <p:cNvSpPr txBox="1"/>
          <p:nvPr/>
        </p:nvSpPr>
        <p:spPr>
          <a:xfrm>
            <a:off x="473350" y="1831975"/>
            <a:ext cx="3374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Agregamos dentro del apartado BEGIN...END, la sentencia SQL SELECT que deseamos ejecutar.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17" name="Google Shape;417;p66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418" name="Google Shape;418;p6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9" name="Google Shape;419;p6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0" name="Google Shape;42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202" y="1461475"/>
            <a:ext cx="4495051" cy="234807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6"/>
          <p:cNvSpPr/>
          <p:nvPr/>
        </p:nvSpPr>
        <p:spPr>
          <a:xfrm>
            <a:off x="7700177" y="3612973"/>
            <a:ext cx="502200" cy="2184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7" name="Google Shape;427;p67"/>
          <p:cNvSpPr txBox="1"/>
          <p:nvPr/>
        </p:nvSpPr>
        <p:spPr>
          <a:xfrm>
            <a:off x="473350" y="1069975"/>
            <a:ext cx="8005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Pulsamos el botón Apply, ubicado en el extremo inferior derecho del panel donde estamos trabajando. En la ventana emergente, verificamos que todo el código sea correcto, y volvemos a pulsar el botón Apply.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28" name="Google Shape;428;p67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429" name="Google Shape;429;p6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0" name="Google Shape;430;p6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1" name="Google Shape;43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875" y="1924343"/>
            <a:ext cx="3392633" cy="25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7"/>
          <p:cNvSpPr/>
          <p:nvPr/>
        </p:nvSpPr>
        <p:spPr>
          <a:xfrm>
            <a:off x="3127075" y="4247593"/>
            <a:ext cx="416400" cy="2685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3224" y="1962924"/>
            <a:ext cx="3392626" cy="255317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7"/>
          <p:cNvSpPr/>
          <p:nvPr/>
        </p:nvSpPr>
        <p:spPr>
          <a:xfrm>
            <a:off x="7085684" y="4275743"/>
            <a:ext cx="416400" cy="2685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8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0" name="Google Shape;440;p68"/>
          <p:cNvSpPr txBox="1"/>
          <p:nvPr/>
        </p:nvSpPr>
        <p:spPr>
          <a:xfrm>
            <a:off x="459275" y="1815825"/>
            <a:ext cx="494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Dentro del sección de Stored procedures encontraremos nuestro S.P. creado: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41" name="Google Shape;441;p68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442" name="Google Shape;442;p6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3" name="Google Shape;443;p6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4" name="Google Shape;44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8375" y="1183725"/>
            <a:ext cx="2399125" cy="32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8"/>
          <p:cNvSpPr/>
          <p:nvPr/>
        </p:nvSpPr>
        <p:spPr>
          <a:xfrm>
            <a:off x="6108475" y="3446230"/>
            <a:ext cx="1302600" cy="3306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2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0" name="Google Shape;13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2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Definir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las funciones personalizadas.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2" name="Google Shape;13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026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2"/>
          <p:cNvSpPr txBox="1"/>
          <p:nvPr/>
        </p:nvSpPr>
        <p:spPr>
          <a:xfrm>
            <a:off x="2690561" y="190233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Presentar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la sintaxis para la creación de funciones personalizadas.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4" name="Google Shape;13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6288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2"/>
          <p:cNvSpPr txBox="1"/>
          <p:nvPr/>
        </p:nvSpPr>
        <p:spPr>
          <a:xfrm>
            <a:off x="2690561" y="25312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Implementar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nuestras propias funciones personalizadas.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36" name="Google Shape;136;p42"/>
          <p:cNvCxnSpPr>
            <a:stCxn id="130" idx="2"/>
            <a:endCxn id="132" idx="0"/>
          </p:cNvCxnSpPr>
          <p:nvPr/>
        </p:nvCxnSpPr>
        <p:spPr>
          <a:xfrm flipH="1" rot="-5400000">
            <a:off x="2129176" y="1884038"/>
            <a:ext cx="2841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42"/>
          <p:cNvCxnSpPr>
            <a:stCxn id="132" idx="2"/>
            <a:endCxn id="134" idx="0"/>
          </p:cNvCxnSpPr>
          <p:nvPr/>
        </p:nvCxnSpPr>
        <p:spPr>
          <a:xfrm flipH="1" rot="-5400000">
            <a:off x="2068126" y="2425788"/>
            <a:ext cx="4056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8" name="Google Shape;13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3221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2"/>
          <p:cNvSpPr txBox="1"/>
          <p:nvPr/>
        </p:nvSpPr>
        <p:spPr>
          <a:xfrm>
            <a:off x="2690561" y="31280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 un stored procedure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0" name="Google Shape;14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738" y="3649225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2"/>
          <p:cNvSpPr txBox="1"/>
          <p:nvPr/>
        </p:nvSpPr>
        <p:spPr>
          <a:xfrm>
            <a:off x="2690561" y="35535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los tipos de stored procedure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2" name="Google Shape;14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40767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42"/>
          <p:cNvSpPr txBox="1"/>
          <p:nvPr/>
        </p:nvSpPr>
        <p:spPr>
          <a:xfrm>
            <a:off x="2690561" y="39790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Implementar store procedures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4" name="Google Shape;144;p42"/>
          <p:cNvCxnSpPr>
            <a:stCxn id="138" idx="2"/>
            <a:endCxn id="140" idx="0"/>
          </p:cNvCxnSpPr>
          <p:nvPr/>
        </p:nvCxnSpPr>
        <p:spPr>
          <a:xfrm flipH="1" rot="-5400000">
            <a:off x="2156026" y="3533588"/>
            <a:ext cx="230400" cy="600"/>
          </a:xfrm>
          <a:prstGeom prst="bentConnector3">
            <a:avLst>
              <a:gd fmla="val 5003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42"/>
          <p:cNvCxnSpPr>
            <a:stCxn id="140" idx="2"/>
            <a:endCxn id="142" idx="0"/>
          </p:cNvCxnSpPr>
          <p:nvPr/>
        </p:nvCxnSpPr>
        <p:spPr>
          <a:xfrm rot="5400000">
            <a:off x="2155726" y="3961100"/>
            <a:ext cx="2304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9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1" name="Google Shape;451;p69"/>
          <p:cNvSpPr txBox="1"/>
          <p:nvPr/>
        </p:nvSpPr>
        <p:spPr>
          <a:xfrm>
            <a:off x="459275" y="1663425"/>
            <a:ext cx="4112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Finalmente nos queda invocar al Stored Procedure desde una ventana de Script, escribiendo la sentencia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seguida del nombre del S.P.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2" name="Google Shape;452;p69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453" name="Google Shape;453;p6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4" name="Google Shape;454;p6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5" name="Google Shape;455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7575" y="1515025"/>
            <a:ext cx="3809325" cy="26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0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1" name="Google Shape;461;p70"/>
          <p:cNvSpPr txBox="1"/>
          <p:nvPr/>
        </p:nvSpPr>
        <p:spPr>
          <a:xfrm>
            <a:off x="473350" y="18547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Veremos cómo implementar PREPARE y EXECUTE en un Stored procedure.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2" name="Google Shape;462;p70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463" name="Google Shape;463;p7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4" name="Google Shape;464;p7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1"/>
          <p:cNvSpPr txBox="1"/>
          <p:nvPr/>
        </p:nvSpPr>
        <p:spPr>
          <a:xfrm>
            <a:off x="501450" y="990525"/>
            <a:ext cx="81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Implementar prepare y execute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0" name="Google Shape;470;p71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1" name="Google Shape;471;p71"/>
          <p:cNvSpPr txBox="1"/>
          <p:nvPr/>
        </p:nvSpPr>
        <p:spPr>
          <a:xfrm>
            <a:off x="473350" y="1908175"/>
            <a:ext cx="7983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Creamos un nuevo Stored Procedure, se llamará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sp_get_games_order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Recibirá un parámetro que hará referencia a un campo de la tabla, el cual indicará el orden de la consulta a mostrar.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72" name="Google Shape;472;p71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473" name="Google Shape;473;p7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4" name="Google Shape;474;p7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5" name="Google Shape;475;p71"/>
          <p:cNvSpPr txBox="1"/>
          <p:nvPr/>
        </p:nvSpPr>
        <p:spPr>
          <a:xfrm>
            <a:off x="544350" y="2663625"/>
            <a:ext cx="8210100" cy="100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CREATE PROCEDURE</a:t>
            </a:r>
            <a:r>
              <a:rPr b="0" i="0" lang="es-419" sz="1200" u="none" cap="none" strike="noStrike">
                <a:solidFill>
                  <a:srgbClr val="4285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`sp_get_games_order` (</a:t>
            </a: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 CHAR(20))</a:t>
            </a:r>
            <a:endParaRPr b="0" i="0" sz="1200" u="none" cap="none" strike="noStrike">
              <a:solidFill>
                <a:srgbClr val="4285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BEGIN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b="0" i="0" sz="1200" u="none" cap="none" strike="noStrike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2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1" name="Google Shape;481;p72"/>
          <p:cNvSpPr txBox="1"/>
          <p:nvPr/>
        </p:nvSpPr>
        <p:spPr>
          <a:xfrm>
            <a:off x="473350" y="1374775"/>
            <a:ext cx="7983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Comparamos si el parámetro de entrada field, incluye o no un valor. Si lo incluye, definimos una variable @game_order con la cláusula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ORDER BY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no, definimos la misma variable, pero vacía.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82" name="Google Shape;482;p72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483" name="Google Shape;483;p7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4" name="Google Shape;484;p7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72"/>
          <p:cNvSpPr txBox="1"/>
          <p:nvPr/>
        </p:nvSpPr>
        <p:spPr>
          <a:xfrm>
            <a:off x="544350" y="2663625"/>
            <a:ext cx="8210100" cy="14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b="0" i="0" lang="es-419" sz="1200" u="none" cap="none" strike="noStrike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field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&lt;&gt; ‘’ THEN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SET </a:t>
            </a:r>
            <a:r>
              <a:rPr b="0" i="0" lang="es-419" sz="1200" u="none" cap="none" strike="noStrike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@game_order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s-419" sz="12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concat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(‘ORDER BY ’, </a:t>
            </a:r>
            <a:r>
              <a:rPr b="0" i="0" lang="es-419" sz="1200" u="none" cap="none" strike="noStrike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field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SET </a:t>
            </a:r>
            <a:r>
              <a:rPr b="0" i="0" lang="es-419" sz="1200" u="none" cap="none" strike="noStrike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@game_order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= ‘’;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END IF;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3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1" name="Google Shape;491;p73"/>
          <p:cNvSpPr txBox="1"/>
          <p:nvPr/>
        </p:nvSpPr>
        <p:spPr>
          <a:xfrm>
            <a:off x="473350" y="1374775"/>
            <a:ext cx="798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Declaremos una nueva variable @clausula, donde concatenamos la sentencia SQL junto al ordenamiento establecido en la variable @game_order.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Luego invocamos la cláusula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PREPARE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convertir la cadena SQL en un objeto entendible por el motor de DB.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92" name="Google Shape;492;p73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493" name="Google Shape;493;p7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4" name="Google Shape;494;p7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73"/>
          <p:cNvSpPr txBox="1"/>
          <p:nvPr/>
        </p:nvSpPr>
        <p:spPr>
          <a:xfrm>
            <a:off x="544350" y="2663625"/>
            <a:ext cx="8210100" cy="16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END IF;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200" u="none" cap="none" strike="noStrike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@clausula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s-419" sz="12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concat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-419" sz="1200" u="none" cap="none" strike="noStrike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‘SELECT * FROM game’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s-419" sz="1200" u="none" cap="none" strike="noStrike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 @game_order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PREPARE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200" u="none" cap="none" strike="noStrike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runSQL</a:t>
            </a: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FROM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200" u="none" cap="none" strike="noStrike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@clausula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200" u="none" cap="none" strike="noStrike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runSQL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DEALLOCATE PREPARE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-419" sz="1200" u="none" cap="none" strike="noStrike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runSQL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b="0" i="0" sz="1200" u="none" cap="none" strike="noStrike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4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1" name="Google Shape;501;p74"/>
          <p:cNvSpPr txBox="1"/>
          <p:nvPr/>
        </p:nvSpPr>
        <p:spPr>
          <a:xfrm>
            <a:off x="473350" y="1374775"/>
            <a:ext cx="2826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Aplicamos los cambios del S.P. para que quede compilado y guardado en el motor de BD.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Luego, en una ventana de script, invocamos el Stored Procedure, pasándole como parámetro uno de los campos de la tabla a consultar.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02" name="Google Shape;502;p74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503" name="Google Shape;503;p7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4" name="Google Shape;504;p7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5" name="Google Shape;505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9463" y="1374775"/>
            <a:ext cx="4730868" cy="24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5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11" name="Google Shape;511;p75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512" name="Google Shape;512;p7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3" name="Google Shape;513;p7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4" name="Google Shape;51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8176" y="1040575"/>
            <a:ext cx="4683025" cy="36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7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520" name="Google Shape;520;p7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1" name="Google Shape;521;p7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2" name="Google Shape;522;p76"/>
          <p:cNvSpPr txBox="1"/>
          <p:nvPr/>
        </p:nvSpPr>
        <p:spPr>
          <a:xfrm>
            <a:off x="1461300" y="22086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S.P. de inserción de registros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3" name="Google Shape;523;p76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77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529" name="Google Shape;529;p7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0" name="Google Shape;530;p77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1" name="Google Shape;531;p77"/>
          <p:cNvSpPr txBox="1"/>
          <p:nvPr/>
        </p:nvSpPr>
        <p:spPr>
          <a:xfrm>
            <a:off x="501450" y="1081750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Título de la Actividad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2" name="Google Shape;53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77"/>
          <p:cNvSpPr txBox="1"/>
          <p:nvPr/>
        </p:nvSpPr>
        <p:spPr>
          <a:xfrm>
            <a:off x="549525" y="2558550"/>
            <a:ext cx="7466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 un Stored Procedure que inserte datos en una tabla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AutoNum type="arabicPeriod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Debe recibir un parámetro del tipo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char(xx)</a:t>
            </a:r>
            <a:endParaRPr b="0" i="0" sz="13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AutoNum type="arabicPeriod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Inserta dicho parámetro como un nuevo registro en la tabla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AutoNum type="arabicPeriod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Ejecuta luego, un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sobre la tabla ordenada de forma descendente, para ver el registro insertado en primer lugar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AutoNum type="arabicPeriod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el parámetro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char()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recibido es igual a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‘’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devuelve un error que diga  </a:t>
            </a:r>
            <a:r>
              <a:rPr b="0" i="0" lang="es-419" sz="135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‘ERROR: no se pudo crear el producto indicado’</a:t>
            </a:r>
            <a:endParaRPr b="0" i="0" sz="13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4" name="Google Shape;534;p7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3"/>
          <p:cNvSpPr/>
          <p:nvPr/>
        </p:nvSpPr>
        <p:spPr>
          <a:xfrm>
            <a:off x="3438600" y="3083858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DESARROLLO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2" name="Google Shape;152;p43"/>
          <p:cNvSpPr/>
          <p:nvPr/>
        </p:nvSpPr>
        <p:spPr>
          <a:xfrm>
            <a:off x="463100" y="2212201"/>
            <a:ext cx="1452900" cy="4356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FUNCIONES</a:t>
            </a:r>
            <a:endParaRPr b="0" i="0" sz="11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3" name="Google Shape;153;p43"/>
          <p:cNvSpPr/>
          <p:nvPr/>
        </p:nvSpPr>
        <p:spPr>
          <a:xfrm>
            <a:off x="3438600" y="1241400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FUNDAMENTOS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54" name="Google Shape;154;p43"/>
          <p:cNvCxnSpPr>
            <a:stCxn id="152" idx="3"/>
            <a:endCxn id="153" idx="1"/>
          </p:cNvCxnSpPr>
          <p:nvPr/>
        </p:nvCxnSpPr>
        <p:spPr>
          <a:xfrm flipH="1" rot="10800000">
            <a:off x="1916000" y="1542601"/>
            <a:ext cx="1522500" cy="8874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5" name="Google Shape;155;p43"/>
          <p:cNvCxnSpPr>
            <a:stCxn id="152" idx="3"/>
            <a:endCxn id="151" idx="1"/>
          </p:cNvCxnSpPr>
          <p:nvPr/>
        </p:nvCxnSpPr>
        <p:spPr>
          <a:xfrm>
            <a:off x="1916000" y="2430001"/>
            <a:ext cx="1522500" cy="9552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6" name="Google Shape;156;p43"/>
          <p:cNvSpPr/>
          <p:nvPr/>
        </p:nvSpPr>
        <p:spPr>
          <a:xfrm>
            <a:off x="6377817" y="2346749"/>
            <a:ext cx="23031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SINTAXIS PARA CREAR FUNCIONES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43"/>
          <p:cNvSpPr/>
          <p:nvPr/>
        </p:nvSpPr>
        <p:spPr>
          <a:xfrm>
            <a:off x="6377817" y="3083693"/>
            <a:ext cx="23031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ESTRUCTURA DE UNA FUNCIÓN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8" name="Google Shape;158;p43"/>
          <p:cNvSpPr/>
          <p:nvPr/>
        </p:nvSpPr>
        <p:spPr>
          <a:xfrm>
            <a:off x="6377817" y="872850"/>
            <a:ext cx="23031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QUÉ ES UNA FUNCIÓN PERSONALIZADA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" name="Google Shape;159;p43"/>
          <p:cNvSpPr/>
          <p:nvPr/>
        </p:nvSpPr>
        <p:spPr>
          <a:xfrm>
            <a:off x="6377817" y="1609791"/>
            <a:ext cx="23031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VENTAJAS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" name="Google Shape;160;p43"/>
          <p:cNvSpPr/>
          <p:nvPr/>
        </p:nvSpPr>
        <p:spPr>
          <a:xfrm>
            <a:off x="6377817" y="3820647"/>
            <a:ext cx="23031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IMPLEMENTAR FUNCIONES PERSONALIZADAS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61" name="Google Shape;161;p43"/>
          <p:cNvCxnSpPr>
            <a:stCxn id="153" idx="3"/>
            <a:endCxn id="158" idx="1"/>
          </p:cNvCxnSpPr>
          <p:nvPr/>
        </p:nvCxnSpPr>
        <p:spPr>
          <a:xfrm flipH="1" rot="10800000">
            <a:off x="5096400" y="1174200"/>
            <a:ext cx="1281300" cy="368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62" name="Google Shape;162;p43"/>
          <p:cNvCxnSpPr>
            <a:stCxn id="151" idx="3"/>
            <a:endCxn id="160" idx="1"/>
          </p:cNvCxnSpPr>
          <p:nvPr/>
        </p:nvCxnSpPr>
        <p:spPr>
          <a:xfrm>
            <a:off x="5096400" y="3385058"/>
            <a:ext cx="1281300" cy="7368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63" name="Google Shape;163;p43"/>
          <p:cNvCxnSpPr>
            <a:stCxn id="153" idx="3"/>
            <a:endCxn id="159" idx="1"/>
          </p:cNvCxnSpPr>
          <p:nvPr/>
        </p:nvCxnSpPr>
        <p:spPr>
          <a:xfrm>
            <a:off x="5096400" y="1542600"/>
            <a:ext cx="1281300" cy="368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64" name="Google Shape;164;p43"/>
          <p:cNvCxnSpPr>
            <a:stCxn id="151" idx="3"/>
            <a:endCxn id="157" idx="1"/>
          </p:cNvCxnSpPr>
          <p:nvPr/>
        </p:nvCxnSpPr>
        <p:spPr>
          <a:xfrm>
            <a:off x="5096400" y="3385058"/>
            <a:ext cx="12813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65" name="Google Shape;165;p43"/>
          <p:cNvCxnSpPr>
            <a:stCxn id="151" idx="3"/>
            <a:endCxn id="156" idx="1"/>
          </p:cNvCxnSpPr>
          <p:nvPr/>
        </p:nvCxnSpPr>
        <p:spPr>
          <a:xfrm flipH="1" rot="10800000">
            <a:off x="5096400" y="2647958"/>
            <a:ext cx="1281300" cy="7371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66" name="Google Shape;166;p43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3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8" name="Google Shape;168;p43" title="ícono de mapa de contenidos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9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0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-419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0" name="Google Shape;550;p80"/>
          <p:cNvSpPr txBox="1"/>
          <p:nvPr/>
        </p:nvSpPr>
        <p:spPr>
          <a:xfrm>
            <a:off x="2109143" y="2121363"/>
            <a:ext cx="49257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Fundamentos de funciones personalizadas.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Sintaxis del código para la creación de funciones.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Desarrollo de una función personalizada.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Fundamentos de Stored Procedures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Cómo crear un Stored Procedure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Parámetros de entrada y salida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Variables, cláusulas, condicionales en S.P.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4"/>
          <p:cNvSpPr/>
          <p:nvPr/>
        </p:nvSpPr>
        <p:spPr>
          <a:xfrm>
            <a:off x="3425438" y="3007508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TIPOS DE S.P.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5" name="Google Shape;175;p44"/>
          <p:cNvSpPr/>
          <p:nvPr/>
        </p:nvSpPr>
        <p:spPr>
          <a:xfrm>
            <a:off x="476259" y="2270553"/>
            <a:ext cx="1452900" cy="6024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STORED PROCEDURES</a:t>
            </a:r>
            <a:endParaRPr b="0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6" name="Google Shape;176;p44"/>
          <p:cNvSpPr/>
          <p:nvPr/>
        </p:nvSpPr>
        <p:spPr>
          <a:xfrm>
            <a:off x="3425438" y="1533600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FUNDAMENTOS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77" name="Google Shape;177;p44"/>
          <p:cNvCxnSpPr>
            <a:stCxn id="175" idx="3"/>
            <a:endCxn id="176" idx="1"/>
          </p:cNvCxnSpPr>
          <p:nvPr/>
        </p:nvCxnSpPr>
        <p:spPr>
          <a:xfrm flipH="1" rot="10800000">
            <a:off x="1929159" y="1834653"/>
            <a:ext cx="1496400" cy="737100"/>
          </a:xfrm>
          <a:prstGeom prst="bentConnector3">
            <a:avLst>
              <a:gd fmla="val 39708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78" name="Google Shape;178;p44"/>
          <p:cNvCxnSpPr>
            <a:stCxn id="175" idx="3"/>
            <a:endCxn id="174" idx="1"/>
          </p:cNvCxnSpPr>
          <p:nvPr/>
        </p:nvCxnSpPr>
        <p:spPr>
          <a:xfrm>
            <a:off x="1929159" y="2571753"/>
            <a:ext cx="1496400" cy="737100"/>
          </a:xfrm>
          <a:prstGeom prst="bentConnector3">
            <a:avLst>
              <a:gd fmla="val 39708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79" name="Google Shape;179;p44"/>
          <p:cNvSpPr/>
          <p:nvPr/>
        </p:nvSpPr>
        <p:spPr>
          <a:xfrm>
            <a:off x="7009938" y="2270552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SINTAXIS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0" name="Google Shape;180;p44"/>
          <p:cNvSpPr/>
          <p:nvPr/>
        </p:nvSpPr>
        <p:spPr>
          <a:xfrm>
            <a:off x="7009938" y="3007492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EXEC Y EXECUTE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1" name="Google Shape;181;p44"/>
          <p:cNvSpPr/>
          <p:nvPr/>
        </p:nvSpPr>
        <p:spPr>
          <a:xfrm>
            <a:off x="7009938" y="796661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CONCEPTOS GENERALES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2" name="Google Shape;182;p44"/>
          <p:cNvSpPr/>
          <p:nvPr/>
        </p:nvSpPr>
        <p:spPr>
          <a:xfrm>
            <a:off x="7009938" y="1533598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BENEFICIOS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3" name="Google Shape;183;p44"/>
          <p:cNvSpPr/>
          <p:nvPr/>
        </p:nvSpPr>
        <p:spPr>
          <a:xfrm>
            <a:off x="7009938" y="3744442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IMPLEMENTACIÓN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4" name="Google Shape;184;p44"/>
          <p:cNvCxnSpPr>
            <a:stCxn id="176" idx="3"/>
            <a:endCxn id="181" idx="1"/>
          </p:cNvCxnSpPr>
          <p:nvPr/>
        </p:nvCxnSpPr>
        <p:spPr>
          <a:xfrm flipH="1" rot="10800000">
            <a:off x="5083238" y="1098000"/>
            <a:ext cx="1926600" cy="736800"/>
          </a:xfrm>
          <a:prstGeom prst="bentConnector3">
            <a:avLst>
              <a:gd fmla="val 4201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85" name="Google Shape;185;p44"/>
          <p:cNvCxnSpPr>
            <a:stCxn id="174" idx="3"/>
            <a:endCxn id="183" idx="1"/>
          </p:cNvCxnSpPr>
          <p:nvPr/>
        </p:nvCxnSpPr>
        <p:spPr>
          <a:xfrm>
            <a:off x="5083238" y="3308708"/>
            <a:ext cx="1926600" cy="736800"/>
          </a:xfrm>
          <a:prstGeom prst="bentConnector3">
            <a:avLst>
              <a:gd fmla="val 4201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86" name="Google Shape;186;p44"/>
          <p:cNvCxnSpPr>
            <a:stCxn id="176" idx="3"/>
            <a:endCxn id="182" idx="1"/>
          </p:cNvCxnSpPr>
          <p:nvPr/>
        </p:nvCxnSpPr>
        <p:spPr>
          <a:xfrm>
            <a:off x="5083238" y="1834800"/>
            <a:ext cx="1926600" cy="600"/>
          </a:xfrm>
          <a:prstGeom prst="bentConnector3">
            <a:avLst>
              <a:gd fmla="val 4201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87" name="Google Shape;187;p44"/>
          <p:cNvCxnSpPr>
            <a:stCxn id="174" idx="3"/>
            <a:endCxn id="180" idx="1"/>
          </p:cNvCxnSpPr>
          <p:nvPr/>
        </p:nvCxnSpPr>
        <p:spPr>
          <a:xfrm>
            <a:off x="5083238" y="3308708"/>
            <a:ext cx="1926600" cy="600"/>
          </a:xfrm>
          <a:prstGeom prst="bentConnector3">
            <a:avLst>
              <a:gd fmla="val 4201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88" name="Google Shape;188;p44"/>
          <p:cNvCxnSpPr>
            <a:stCxn id="174" idx="3"/>
            <a:endCxn id="179" idx="1"/>
          </p:cNvCxnSpPr>
          <p:nvPr/>
        </p:nvCxnSpPr>
        <p:spPr>
          <a:xfrm flipH="1" rot="10800000">
            <a:off x="5083238" y="2571608"/>
            <a:ext cx="1926600" cy="737100"/>
          </a:xfrm>
          <a:prstGeom prst="bentConnector3">
            <a:avLst>
              <a:gd fmla="val 4201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89" name="Google Shape;189;p44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4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1" name="Google Shape;191;p44" title="ícono de mapa de contenidos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Repaso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97" name="Google Shape;197;p45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98" name="Google Shape;198;p4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9" name="Google Shape;199;p45" title="ícono de repas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p45"/>
          <p:cNvSpPr txBox="1"/>
          <p:nvPr/>
        </p:nvSpPr>
        <p:spPr>
          <a:xfrm>
            <a:off x="473350" y="1682450"/>
            <a:ext cx="7494000" cy="21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el bloque 3 vimos cómo aprovechar las funciones escalares y de transformación, propias del lenguaje SQL.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Hoy aprenderemos a crear nuestras funciones customizadas para cubrir diferentes necesidades específicas que las funciones predeterminadas del lenguaje SQL no contemplan.</a:t>
            </a:r>
            <a:endParaRPr b="1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6" name="Google Shape;206;p46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Veamos cómo implementar nuestras funciones personalizadas en Mysql. Te invitamos a seguir este ejemplo en vivo a la par del docente.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07" name="Google Shape;207;p46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08" name="Google Shape;208;p4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" name="Google Shape;209;p4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Función personalizada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5" name="Google Shape;215;p4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6" name="Google Shape;216;p47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Consigna: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Vamos a generar una función que realice un cálculo matemático, a partir de una superficie que se requiere pintar. Sabemos que un metro cuadrado de pared requiere 100 cm3 de pintura.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7" name="Google Shape;217;p47"/>
          <p:cNvSpPr txBox="1"/>
          <p:nvPr/>
        </p:nvSpPr>
        <p:spPr>
          <a:xfrm>
            <a:off x="4527575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 invocar a la función, debemos pasarle: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Largo de la pared (en metros)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Alto de la pared (en metros)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Cantidad de manos de pintura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18" name="Google Shape;218;p47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219" name="Google Shape;219;p4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0" name="Google Shape;220;p4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8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"/>
              <a:buAutoNum type="arabicPeriod"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la función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6" name="Google Shape;226;p48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" name="Google Shape;227;p48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Desde Mysql Workbench podemos crear una nueva función simplemente ubicando el cursor Objeto Functions del esquema SQL con el cual deseamos trabajar.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Pulsamos el botón secundario del mouse y seleccionamos la opción Create Function... en el menú contextual.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28" name="Google Shape;228;p48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229" name="Google Shape;229;p4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0" name="Google Shape;230;p4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1" name="Google Shape;23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9425" y="837250"/>
            <a:ext cx="2360130" cy="31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